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</p:sldIdLst>
  <p:sldSz cx="7562850" cy="5330825"/>
  <p:notesSz cx="6797675" cy="9926638"/>
  <p:defaultTextStyle>
    <a:defPPr>
      <a:defRPr lang="es-ES"/>
    </a:defPPr>
    <a:lvl1pPr algn="l" defTabSz="368300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368300" indent="88900" algn="l" defTabSz="368300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736600" indent="177800" algn="l" defTabSz="368300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104900" indent="266700" algn="l" defTabSz="368300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473200" indent="355600" algn="l" defTabSz="368300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E6EFC3"/>
    <a:srgbClr val="92AD2E"/>
    <a:srgbClr val="333333"/>
    <a:srgbClr val="0A56A1"/>
    <a:srgbClr val="0A52A3"/>
    <a:srgbClr val="0A53A4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9" autoAdjust="0"/>
    <p:restoredTop sz="94660"/>
  </p:normalViewPr>
  <p:slideViewPr>
    <p:cSldViewPr snapToGrid="0" snapToObjects="1">
      <p:cViewPr>
        <p:scale>
          <a:sx n="150" d="100"/>
          <a:sy n="150" d="100"/>
        </p:scale>
        <p:origin x="-252" y="210"/>
      </p:cViewPr>
      <p:guideLst>
        <p:guide orient="horz" pos="1519"/>
        <p:guide pos="224"/>
        <p:guide pos="6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67214" y="1656011"/>
            <a:ext cx="6428423" cy="1142672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34428" y="3020801"/>
            <a:ext cx="5293995" cy="13623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5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10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A0F5F-3D3E-4C6F-B01F-1497D5EF2E2E}" type="datetimeFigureOut">
              <a:rPr lang="es-ES"/>
              <a:pPr>
                <a:defRPr/>
              </a:pPr>
              <a:t>18/12/2017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24CC6-6A0B-47E4-921E-2B3ED7A99B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DBBEF-0F8A-434C-B249-1922644D00C3}" type="datetimeFigureOut">
              <a:rPr lang="es-ES"/>
              <a:pPr>
                <a:defRPr/>
              </a:pPr>
              <a:t>18/12/2017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3B62D-7FFF-4D89-83DF-2AE05CAC7F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535084" y="165354"/>
            <a:ext cx="1407530" cy="353660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12493" y="165354"/>
            <a:ext cx="4096544" cy="353660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381BA-A20C-431C-9990-4FED95EC2EB5}" type="datetimeFigureOut">
              <a:rPr lang="es-ES"/>
              <a:pPr>
                <a:defRPr/>
              </a:pPr>
              <a:t>18/12/2017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979B-39A7-4367-8301-CF538315B3A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F13B2-EBA9-4A0A-B540-66EBFCBF81E3}" type="datetimeFigureOut">
              <a:rPr lang="es-ES"/>
              <a:pPr>
                <a:defRPr/>
              </a:pPr>
              <a:t>18/12/2017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80F17-3FF7-4DB6-BBDE-D1062AFB94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7413" y="3425549"/>
            <a:ext cx="6428423" cy="1058761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97413" y="2259431"/>
            <a:ext cx="6428423" cy="1166118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3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367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50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3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183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101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7856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46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43A80-470C-4845-AD88-3F204639C325}" type="datetimeFigureOut">
              <a:rPr lang="es-ES"/>
              <a:pPr>
                <a:defRPr/>
              </a:pPr>
              <a:t>18/12/2017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60A5D-A8DA-4CF1-99DE-8602DCDEAF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12493" y="967446"/>
            <a:ext cx="2752037" cy="273451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190577" y="967446"/>
            <a:ext cx="2752037" cy="273451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602CC-3E16-46FD-86EF-57BD47EFF909}" type="datetimeFigureOut">
              <a:rPr lang="es-ES"/>
              <a:pPr>
                <a:defRPr/>
              </a:pPr>
              <a:t>18/12/2017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69731-A31D-428B-8257-931B487E2D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143" y="213480"/>
            <a:ext cx="6806565" cy="888471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78143" y="1193266"/>
            <a:ext cx="3341572" cy="497296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366" indent="0">
              <a:buNone/>
              <a:defRPr sz="1600" b="1"/>
            </a:lvl2pPr>
            <a:lvl3pPr marL="736732" indent="0">
              <a:buNone/>
              <a:defRPr sz="1500" b="1"/>
            </a:lvl3pPr>
            <a:lvl4pPr marL="1105098" indent="0">
              <a:buNone/>
              <a:defRPr sz="1300" b="1"/>
            </a:lvl4pPr>
            <a:lvl5pPr marL="1473464" indent="0">
              <a:buNone/>
              <a:defRPr sz="1300" b="1"/>
            </a:lvl5pPr>
            <a:lvl6pPr marL="1841830" indent="0">
              <a:buNone/>
              <a:defRPr sz="1300" b="1"/>
            </a:lvl6pPr>
            <a:lvl7pPr marL="2210196" indent="0">
              <a:buNone/>
              <a:defRPr sz="1300" b="1"/>
            </a:lvl7pPr>
            <a:lvl8pPr marL="2578562" indent="0">
              <a:buNone/>
              <a:defRPr sz="1300" b="1"/>
            </a:lvl8pPr>
            <a:lvl9pPr marL="2946928" indent="0">
              <a:buNone/>
              <a:defRPr sz="13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78143" y="1690562"/>
            <a:ext cx="3341572" cy="3071395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841823" y="1193266"/>
            <a:ext cx="3342885" cy="497296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366" indent="0">
              <a:buNone/>
              <a:defRPr sz="1600" b="1"/>
            </a:lvl2pPr>
            <a:lvl3pPr marL="736732" indent="0">
              <a:buNone/>
              <a:defRPr sz="1500" b="1"/>
            </a:lvl3pPr>
            <a:lvl4pPr marL="1105098" indent="0">
              <a:buNone/>
              <a:defRPr sz="1300" b="1"/>
            </a:lvl4pPr>
            <a:lvl5pPr marL="1473464" indent="0">
              <a:buNone/>
              <a:defRPr sz="1300" b="1"/>
            </a:lvl5pPr>
            <a:lvl6pPr marL="1841830" indent="0">
              <a:buNone/>
              <a:defRPr sz="1300" b="1"/>
            </a:lvl6pPr>
            <a:lvl7pPr marL="2210196" indent="0">
              <a:buNone/>
              <a:defRPr sz="1300" b="1"/>
            </a:lvl7pPr>
            <a:lvl8pPr marL="2578562" indent="0">
              <a:buNone/>
              <a:defRPr sz="1300" b="1"/>
            </a:lvl8pPr>
            <a:lvl9pPr marL="2946928" indent="0">
              <a:buNone/>
              <a:defRPr sz="13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841823" y="1690562"/>
            <a:ext cx="3342885" cy="3071395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BB93E-8407-456E-B913-D4CDC2408FBB}" type="datetimeFigureOut">
              <a:rPr lang="es-ES"/>
              <a:pPr>
                <a:defRPr/>
              </a:pPr>
              <a:t>18/12/2017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555A5-73DF-4F3E-AFDE-D7474162E5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0E94B-7EF2-4B25-BAED-D3EA2938A45B}" type="datetimeFigureOut">
              <a:rPr lang="es-ES"/>
              <a:pPr>
                <a:defRPr/>
              </a:pPr>
              <a:t>18/12/2017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66A19-ECDB-4FB4-81B7-2999E59771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45323-A166-445F-89B6-E067AA2F492E}" type="datetimeFigureOut">
              <a:rPr lang="es-ES"/>
              <a:pPr>
                <a:defRPr/>
              </a:pPr>
              <a:t>18/12/2017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0FE11-E179-4459-8080-4520290AA52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143" y="212246"/>
            <a:ext cx="2488126" cy="90327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56864" y="212246"/>
            <a:ext cx="4227843" cy="4549711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78143" y="1115525"/>
            <a:ext cx="2488126" cy="3646433"/>
          </a:xfrm>
        </p:spPr>
        <p:txBody>
          <a:bodyPr/>
          <a:lstStyle>
            <a:lvl1pPr marL="0" indent="0">
              <a:buNone/>
              <a:defRPr sz="1100"/>
            </a:lvl1pPr>
            <a:lvl2pPr marL="368366" indent="0">
              <a:buNone/>
              <a:defRPr sz="1000"/>
            </a:lvl2pPr>
            <a:lvl3pPr marL="736732" indent="0">
              <a:buNone/>
              <a:defRPr sz="800"/>
            </a:lvl3pPr>
            <a:lvl4pPr marL="1105098" indent="0">
              <a:buNone/>
              <a:defRPr sz="700"/>
            </a:lvl4pPr>
            <a:lvl5pPr marL="1473464" indent="0">
              <a:buNone/>
              <a:defRPr sz="700"/>
            </a:lvl5pPr>
            <a:lvl6pPr marL="1841830" indent="0">
              <a:buNone/>
              <a:defRPr sz="700"/>
            </a:lvl6pPr>
            <a:lvl7pPr marL="2210196" indent="0">
              <a:buNone/>
              <a:defRPr sz="700"/>
            </a:lvl7pPr>
            <a:lvl8pPr marL="2578562" indent="0">
              <a:buNone/>
              <a:defRPr sz="700"/>
            </a:lvl8pPr>
            <a:lvl9pPr marL="2946928" indent="0">
              <a:buNone/>
              <a:defRPr sz="7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847FF-2CB6-461B-AA4D-FDFFA5CC5E35}" type="datetimeFigureOut">
              <a:rPr lang="es-ES"/>
              <a:pPr>
                <a:defRPr/>
              </a:pPr>
              <a:t>18/12/2017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DBCB7-12DE-4B73-A2B0-359B94B1CF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2372" y="3731577"/>
            <a:ext cx="4537710" cy="44053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482372" y="476319"/>
            <a:ext cx="4537710" cy="3198495"/>
          </a:xfrm>
        </p:spPr>
        <p:txBody>
          <a:bodyPr rtlCol="0">
            <a:normAutofit/>
          </a:bodyPr>
          <a:lstStyle>
            <a:lvl1pPr marL="0" indent="0">
              <a:buNone/>
              <a:defRPr sz="2600"/>
            </a:lvl1pPr>
            <a:lvl2pPr marL="368366" indent="0">
              <a:buNone/>
              <a:defRPr sz="2300"/>
            </a:lvl2pPr>
            <a:lvl3pPr marL="736732" indent="0">
              <a:buNone/>
              <a:defRPr sz="1900"/>
            </a:lvl3pPr>
            <a:lvl4pPr marL="1105098" indent="0">
              <a:buNone/>
              <a:defRPr sz="1600"/>
            </a:lvl4pPr>
            <a:lvl5pPr marL="1473464" indent="0">
              <a:buNone/>
              <a:defRPr sz="1600"/>
            </a:lvl5pPr>
            <a:lvl6pPr marL="1841830" indent="0">
              <a:buNone/>
              <a:defRPr sz="1600"/>
            </a:lvl6pPr>
            <a:lvl7pPr marL="2210196" indent="0">
              <a:buNone/>
              <a:defRPr sz="1600"/>
            </a:lvl7pPr>
            <a:lvl8pPr marL="2578562" indent="0">
              <a:buNone/>
              <a:defRPr sz="1600"/>
            </a:lvl8pPr>
            <a:lvl9pPr marL="2946928" indent="0">
              <a:buNone/>
              <a:defRPr sz="16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482372" y="4172111"/>
            <a:ext cx="4537710" cy="625631"/>
          </a:xfrm>
        </p:spPr>
        <p:txBody>
          <a:bodyPr/>
          <a:lstStyle>
            <a:lvl1pPr marL="0" indent="0">
              <a:buNone/>
              <a:defRPr sz="1100"/>
            </a:lvl1pPr>
            <a:lvl2pPr marL="368366" indent="0">
              <a:buNone/>
              <a:defRPr sz="1000"/>
            </a:lvl2pPr>
            <a:lvl3pPr marL="736732" indent="0">
              <a:buNone/>
              <a:defRPr sz="800"/>
            </a:lvl3pPr>
            <a:lvl4pPr marL="1105098" indent="0">
              <a:buNone/>
              <a:defRPr sz="700"/>
            </a:lvl4pPr>
            <a:lvl5pPr marL="1473464" indent="0">
              <a:buNone/>
              <a:defRPr sz="700"/>
            </a:lvl5pPr>
            <a:lvl6pPr marL="1841830" indent="0">
              <a:buNone/>
              <a:defRPr sz="700"/>
            </a:lvl6pPr>
            <a:lvl7pPr marL="2210196" indent="0">
              <a:buNone/>
              <a:defRPr sz="700"/>
            </a:lvl7pPr>
            <a:lvl8pPr marL="2578562" indent="0">
              <a:buNone/>
              <a:defRPr sz="700"/>
            </a:lvl8pPr>
            <a:lvl9pPr marL="2946928" indent="0">
              <a:buNone/>
              <a:defRPr sz="7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07E58-48C1-46FB-8BEE-59AA16F50DF2}" type="datetimeFigureOut">
              <a:rPr lang="es-ES"/>
              <a:pPr>
                <a:defRPr/>
              </a:pPr>
              <a:t>18/12/2017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2797C-2ECE-42F2-A6A9-68A76543B6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377825" y="212725"/>
            <a:ext cx="68072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673" tIns="36837" rIns="73673" bIns="368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  <a:endParaRPr lang="es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377825" y="1244600"/>
            <a:ext cx="6807200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673" tIns="36837" rIns="73673" bIns="368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77825" y="4940300"/>
            <a:ext cx="1765300" cy="284163"/>
          </a:xfrm>
          <a:prstGeom prst="rect">
            <a:avLst/>
          </a:prstGeom>
        </p:spPr>
        <p:txBody>
          <a:bodyPr vert="horz" lIns="73673" tIns="36837" rIns="73673" bIns="36837" rtlCol="0" anchor="ctr"/>
          <a:lstStyle>
            <a:lvl1pPr algn="l" defTabSz="368366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8F244D-BEEA-412F-86D9-716B396428DE}" type="datetimeFigureOut">
              <a:rPr lang="es-ES"/>
              <a:pPr>
                <a:defRPr/>
              </a:pPr>
              <a:t>18/12/2017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584450" y="4940300"/>
            <a:ext cx="2393950" cy="284163"/>
          </a:xfrm>
          <a:prstGeom prst="rect">
            <a:avLst/>
          </a:prstGeom>
        </p:spPr>
        <p:txBody>
          <a:bodyPr vert="horz" lIns="73673" tIns="36837" rIns="73673" bIns="36837" rtlCol="0" anchor="ctr"/>
          <a:lstStyle>
            <a:lvl1pPr algn="ctr" defTabSz="368366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419725" y="4940300"/>
            <a:ext cx="1765300" cy="284163"/>
          </a:xfrm>
          <a:prstGeom prst="rect">
            <a:avLst/>
          </a:prstGeom>
        </p:spPr>
        <p:txBody>
          <a:bodyPr vert="horz" lIns="73673" tIns="36837" rIns="73673" bIns="36837" rtlCol="0" anchor="ctr"/>
          <a:lstStyle>
            <a:lvl1pPr algn="r" defTabSz="368366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0AE2AC-02C5-4513-B899-FDDE69A185A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368300" rtl="0" eaLnBrk="0" fontAlgn="base" hangingPunct="0"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68300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2pPr>
      <a:lvl3pPr algn="ctr" defTabSz="368300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3pPr>
      <a:lvl4pPr algn="ctr" defTabSz="368300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4pPr>
      <a:lvl5pPr algn="ctr" defTabSz="368300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5pPr>
      <a:lvl6pPr marL="457200" algn="ctr" defTabSz="368300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6pPr>
      <a:lvl7pPr marL="914400" algn="ctr" defTabSz="368300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7pPr>
      <a:lvl8pPr marL="1371600" algn="ctr" defTabSz="368300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8pPr>
      <a:lvl9pPr marL="1828800" algn="ctr" defTabSz="368300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9pPr>
    </p:titleStyle>
    <p:bodyStyle>
      <a:lvl1pPr marL="276225" indent="-276225" algn="l" defTabSz="3683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8488" indent="-230188" algn="l" defTabSz="3683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0750" indent="-184150" algn="l" defTabSz="3683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9050" indent="-184150" algn="l" defTabSz="3683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350" indent="-184150" algn="l" defTabSz="3683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13" indent="-184183" algn="l" defTabSz="368366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4379" indent="-184183" algn="l" defTabSz="368366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745" indent="-184183" algn="l" defTabSz="368366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1111" indent="-184183" algn="l" defTabSz="368366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683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8366" algn="l" defTabSz="3683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6732" algn="l" defTabSz="3683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05098" algn="l" defTabSz="3683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464" algn="l" defTabSz="3683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830" algn="l" defTabSz="3683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10196" algn="l" defTabSz="3683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8562" algn="l" defTabSz="3683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928" algn="l" defTabSz="3683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878263" y="1712913"/>
            <a:ext cx="3557587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36836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rgbClr val="0A52A3"/>
                </a:solidFill>
                <a:latin typeface="+mj-lt"/>
                <a:cs typeface="Interstate ExtraLight"/>
              </a:rPr>
              <a:t>I CONCURSO DE CASOS CLÍNICOS DE PACIENTES CON SOPORTE NUTRICIONAL </a:t>
            </a:r>
            <a:endParaRPr lang="es-ES" sz="2000" b="1" dirty="0">
              <a:solidFill>
                <a:srgbClr val="0A52A3"/>
              </a:solidFill>
              <a:latin typeface="+mj-lt"/>
              <a:cs typeface="Interstate Mono - Lgt"/>
            </a:endParaRPr>
          </a:p>
        </p:txBody>
      </p:sp>
      <p:sp>
        <p:nvSpPr>
          <p:cNvPr id="13315" name="CuadroTexto 4"/>
          <p:cNvSpPr txBox="1">
            <a:spLocks noChangeArrowheads="1"/>
          </p:cNvSpPr>
          <p:nvPr/>
        </p:nvSpPr>
        <p:spPr bwMode="auto">
          <a:xfrm>
            <a:off x="3257550" y="3455988"/>
            <a:ext cx="39370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s-ES" sz="1400" b="1">
                <a:solidFill>
                  <a:srgbClr val="4D4D4D"/>
                </a:solidFill>
                <a:latin typeface="Calibri" pitchFamily="34" charset="0"/>
              </a:rPr>
              <a:t>Grupo de Nutrición de SENDIMAD</a:t>
            </a:r>
          </a:p>
          <a:p>
            <a:pPr>
              <a:lnSpc>
                <a:spcPct val="130000"/>
              </a:lnSpc>
            </a:pPr>
            <a:r>
              <a:rPr lang="es-ES" sz="1400" b="1">
                <a:solidFill>
                  <a:srgbClr val="4D4D4D"/>
                </a:solidFill>
                <a:latin typeface="Calibri" pitchFamily="34" charset="0"/>
              </a:rPr>
              <a:t>Coordinadoras: Dra Pilar Matía y Dra Emilia Cancer</a:t>
            </a:r>
          </a:p>
          <a:p>
            <a:pPr>
              <a:lnSpc>
                <a:spcPct val="130000"/>
              </a:lnSpc>
            </a:pPr>
            <a:endParaRPr lang="es-ES" sz="1400" b="1">
              <a:solidFill>
                <a:srgbClr val="4D4D4D"/>
              </a:solidFill>
              <a:latin typeface="Calibri" pitchFamily="34" charset="0"/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/>
          <a:srcRect t="31190" b="34404"/>
          <a:stretch>
            <a:fillRect/>
          </a:stretch>
        </p:blipFill>
        <p:spPr bwMode="auto">
          <a:xfrm>
            <a:off x="5657850" y="4616450"/>
            <a:ext cx="165735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1 Conector recto"/>
          <p:cNvCxnSpPr/>
          <p:nvPr/>
        </p:nvCxnSpPr>
        <p:spPr>
          <a:xfrm>
            <a:off x="257175" y="31750"/>
            <a:ext cx="606107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9150" y="4141788"/>
            <a:ext cx="16637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8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1788" y="76200"/>
            <a:ext cx="760412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Subtítulo 2"/>
          <p:cNvSpPr txBox="1">
            <a:spLocks/>
          </p:cNvSpPr>
          <p:nvPr/>
        </p:nvSpPr>
        <p:spPr bwMode="auto">
          <a:xfrm>
            <a:off x="254000" y="779463"/>
            <a:ext cx="3327400" cy="346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673" tIns="36837" rIns="73673" bIns="36837"/>
          <a:lstStyle/>
          <a:p>
            <a:pPr marL="177800" indent="-177800" algn="just" defTabSz="361950">
              <a:spcBef>
                <a:spcPct val="20000"/>
              </a:spcBef>
              <a:buClr>
                <a:srgbClr val="92AD2E"/>
              </a:buClr>
              <a:buSzPct val="113000"/>
              <a:buFont typeface="Arial" charset="0"/>
              <a:buChar char="•"/>
              <a:tabLst>
                <a:tab pos="539750" algn="l"/>
              </a:tabLst>
            </a:pPr>
            <a:r>
              <a:rPr lang="es-ES" sz="1000">
                <a:solidFill>
                  <a:srgbClr val="333333"/>
                </a:solidFill>
                <a:latin typeface="Calibri" pitchFamily="34" charset="0"/>
              </a:rPr>
              <a:t>Podrán participar en el I Concurso de casos clínicos en nutrición de la </a:t>
            </a:r>
            <a:r>
              <a:rPr lang="es-ES" sz="1000" b="1">
                <a:solidFill>
                  <a:srgbClr val="333333"/>
                </a:solidFill>
                <a:latin typeface="Calibri" pitchFamily="34" charset="0"/>
              </a:rPr>
              <a:t>Sociedad de Endocrinología, Nutrición y Diabetes de la Comunidad de Madrid (SENDIMAD)</a:t>
            </a:r>
            <a:r>
              <a:rPr lang="es-ES" sz="1000">
                <a:solidFill>
                  <a:srgbClr val="333333"/>
                </a:solidFill>
                <a:latin typeface="Calibri" pitchFamily="34" charset="0"/>
              </a:rPr>
              <a:t> -patrocinado por </a:t>
            </a:r>
            <a:r>
              <a:rPr lang="es-ES" sz="1000" b="1">
                <a:solidFill>
                  <a:srgbClr val="333333"/>
                </a:solidFill>
                <a:latin typeface="Calibri" pitchFamily="34" charset="0"/>
              </a:rPr>
              <a:t>Fresenius Kabi</a:t>
            </a:r>
            <a:r>
              <a:rPr lang="es-ES" sz="1000">
                <a:solidFill>
                  <a:srgbClr val="333333"/>
                </a:solidFill>
                <a:latin typeface="Calibri" pitchFamily="34" charset="0"/>
              </a:rPr>
              <a:t>-, médicos internos residentes de Endocrinología y Nutrición de cualquier año, formándose en hospitales de la Comunidad de Madrid. </a:t>
            </a:r>
          </a:p>
          <a:p>
            <a:pPr marL="177800" indent="-177800" algn="just" defTabSz="361950">
              <a:spcBef>
                <a:spcPct val="20000"/>
              </a:spcBef>
              <a:buClr>
                <a:srgbClr val="92AD2E"/>
              </a:buClr>
              <a:buSzPct val="113000"/>
              <a:buFont typeface="Arial" charset="0"/>
              <a:buChar char="•"/>
              <a:tabLst>
                <a:tab pos="539750" algn="l"/>
              </a:tabLst>
            </a:pPr>
            <a:r>
              <a:rPr lang="es-ES" sz="1000">
                <a:solidFill>
                  <a:srgbClr val="333333"/>
                </a:solidFill>
                <a:latin typeface="Calibri" pitchFamily="34" charset="0"/>
              </a:rPr>
              <a:t>Cada </a:t>
            </a:r>
            <a:r>
              <a:rPr lang="es-ES" sz="1000">
                <a:latin typeface="Calibri" pitchFamily="34" charset="0"/>
              </a:rPr>
              <a:t>médico </a:t>
            </a:r>
            <a:r>
              <a:rPr lang="es-ES" sz="1000">
                <a:solidFill>
                  <a:srgbClr val="333333"/>
                </a:solidFill>
                <a:latin typeface="Calibri" pitchFamily="34" charset="0"/>
              </a:rPr>
              <a:t>residente podrá presentar 1 caso clínico original  (que no haya sido publicado ni presentado en reuniones científicas o congresos) sobre un </a:t>
            </a:r>
            <a:r>
              <a:rPr lang="es-ES" sz="1000" b="1">
                <a:solidFill>
                  <a:srgbClr val="333333"/>
                </a:solidFill>
                <a:latin typeface="Calibri" pitchFamily="34" charset="0"/>
              </a:rPr>
              <a:t>“Paciente con Tratamiento Nutricional”.</a:t>
            </a:r>
          </a:p>
          <a:p>
            <a:pPr marL="177800" indent="-177800" algn="just" defTabSz="361950">
              <a:spcBef>
                <a:spcPct val="20000"/>
              </a:spcBef>
              <a:buClr>
                <a:srgbClr val="92AD2E"/>
              </a:buClr>
              <a:buSzPct val="113000"/>
              <a:buFont typeface="Arial" charset="0"/>
              <a:buChar char="•"/>
              <a:tabLst>
                <a:tab pos="539750" algn="l"/>
              </a:tabLst>
            </a:pPr>
            <a:r>
              <a:rPr lang="es-ES" sz="1000">
                <a:solidFill>
                  <a:srgbClr val="333333"/>
                </a:solidFill>
                <a:latin typeface="Calibri" pitchFamily="34" charset="0"/>
              </a:rPr>
              <a:t>Los casos clínicos serán enviados a la dirección de correo electrónico: </a:t>
            </a:r>
            <a:r>
              <a:rPr lang="es-ES" sz="1000" b="1">
                <a:latin typeface="Calibri" pitchFamily="34" charset="0"/>
              </a:rPr>
              <a:t>cursos@sendimad.org </a:t>
            </a:r>
            <a:r>
              <a:rPr lang="es-ES" sz="1000">
                <a:solidFill>
                  <a:srgbClr val="333333"/>
                </a:solidFill>
                <a:latin typeface="Calibri" pitchFamily="34" charset="0"/>
              </a:rPr>
              <a:t>antes del día</a:t>
            </a:r>
            <a:r>
              <a:rPr lang="es-ES" sz="1000" b="1">
                <a:solidFill>
                  <a:srgbClr val="333333"/>
                </a:solidFill>
                <a:latin typeface="Calibri" pitchFamily="34" charset="0"/>
              </a:rPr>
              <a:t> 15 de marzo de 2018</a:t>
            </a:r>
            <a:r>
              <a:rPr lang="es-ES" sz="1000">
                <a:solidFill>
                  <a:srgbClr val="333333"/>
                </a:solidFill>
                <a:latin typeface="Calibri" pitchFamily="34" charset="0"/>
              </a:rPr>
              <a:t>, detallando nombre y apellidos del autor, Hospital, servicio, años de residencia, correo electrónico y teléfono. </a:t>
            </a:r>
          </a:p>
          <a:p>
            <a:pPr marL="177800" indent="-177800" algn="just" defTabSz="361950">
              <a:spcBef>
                <a:spcPct val="20000"/>
              </a:spcBef>
              <a:buClr>
                <a:srgbClr val="92AD2E"/>
              </a:buClr>
              <a:buSzPct val="113000"/>
              <a:buFont typeface="Arial" charset="0"/>
              <a:buChar char="•"/>
              <a:tabLst>
                <a:tab pos="539750" algn="l"/>
              </a:tabLst>
            </a:pPr>
            <a:r>
              <a:rPr lang="es-ES" sz="1000">
                <a:solidFill>
                  <a:srgbClr val="333333"/>
                </a:solidFill>
                <a:latin typeface="Calibri" pitchFamily="34" charset="0"/>
              </a:rPr>
              <a:t>La extensión del caso clínico no superará las 6 páginas (DIN A4, Arial, cuerpo 12, espaciado sencillo) incluidas figuras tablas, gráficos y bibliografía.</a:t>
            </a:r>
          </a:p>
          <a:p>
            <a:pPr marL="177800" indent="-177800" algn="just" defTabSz="361950">
              <a:spcBef>
                <a:spcPct val="20000"/>
              </a:spcBef>
              <a:buClr>
                <a:srgbClr val="92AD2E"/>
              </a:buClr>
              <a:buSzPct val="113000"/>
              <a:buFont typeface="Arial" charset="0"/>
              <a:buChar char="•"/>
              <a:tabLst>
                <a:tab pos="539750" algn="l"/>
              </a:tabLst>
            </a:pPr>
            <a:r>
              <a:rPr lang="es-ES" sz="1000">
                <a:solidFill>
                  <a:srgbClr val="333333"/>
                </a:solidFill>
                <a:latin typeface="Calibri" pitchFamily="34" charset="0"/>
              </a:rPr>
              <a:t>El caso clínico constará de los siguientes apartados:</a:t>
            </a:r>
          </a:p>
        </p:txBody>
      </p:sp>
      <p:sp>
        <p:nvSpPr>
          <p:cNvPr id="14341" name="Subtítulo 2"/>
          <p:cNvSpPr txBox="1">
            <a:spLocks/>
          </p:cNvSpPr>
          <p:nvPr/>
        </p:nvSpPr>
        <p:spPr bwMode="auto">
          <a:xfrm>
            <a:off x="2044700" y="3965575"/>
            <a:ext cx="1536700" cy="1184275"/>
          </a:xfrm>
          <a:prstGeom prst="rect">
            <a:avLst/>
          </a:prstGeom>
          <a:solidFill>
            <a:srgbClr val="E6EFC3"/>
          </a:solidFill>
          <a:ln w="9525">
            <a:noFill/>
            <a:miter lim="800000"/>
            <a:headEnd/>
            <a:tailEnd/>
          </a:ln>
        </p:spPr>
        <p:txBody>
          <a:bodyPr lIns="73673" tIns="36837" rIns="73673" bIns="36837"/>
          <a:lstStyle/>
          <a:p>
            <a:pPr marL="266700" lvl="1" indent="-177800">
              <a:spcBef>
                <a:spcPct val="20000"/>
              </a:spcBef>
              <a:buClr>
                <a:srgbClr val="92AD2E"/>
              </a:buClr>
              <a:buSzPct val="121000"/>
              <a:buFont typeface="Calibri" pitchFamily="34" charset="0"/>
              <a:buChar char="-"/>
            </a:pPr>
            <a:r>
              <a:rPr lang="es-ES" sz="900">
                <a:latin typeface="Calibri" pitchFamily="34" charset="0"/>
              </a:rPr>
              <a:t>Diagnóstico</a:t>
            </a:r>
          </a:p>
          <a:p>
            <a:pPr marL="266700" lvl="1" indent="-177800">
              <a:spcBef>
                <a:spcPct val="20000"/>
              </a:spcBef>
              <a:buClr>
                <a:srgbClr val="92AD2E"/>
              </a:buClr>
              <a:buSzPct val="121000"/>
              <a:buFont typeface="Calibri" pitchFamily="34" charset="0"/>
              <a:buChar char="-"/>
            </a:pPr>
            <a:r>
              <a:rPr lang="es-ES" sz="900">
                <a:latin typeface="Calibri" pitchFamily="34" charset="0"/>
              </a:rPr>
              <a:t>Tratamiento</a:t>
            </a:r>
          </a:p>
          <a:p>
            <a:pPr marL="266700" lvl="1" indent="-177800">
              <a:spcBef>
                <a:spcPct val="20000"/>
              </a:spcBef>
              <a:buClr>
                <a:srgbClr val="92AD2E"/>
              </a:buClr>
              <a:buSzPct val="121000"/>
              <a:buFont typeface="Calibri" pitchFamily="34" charset="0"/>
              <a:buChar char="-"/>
            </a:pPr>
            <a:r>
              <a:rPr lang="es-ES" sz="900">
                <a:latin typeface="Calibri" pitchFamily="34" charset="0"/>
              </a:rPr>
              <a:t>Evolución</a:t>
            </a:r>
          </a:p>
          <a:p>
            <a:pPr marL="266700" lvl="1" indent="-177800">
              <a:spcBef>
                <a:spcPct val="20000"/>
              </a:spcBef>
              <a:buClr>
                <a:srgbClr val="92AD2E"/>
              </a:buClr>
              <a:buSzPct val="121000"/>
              <a:buFont typeface="Calibri" pitchFamily="34" charset="0"/>
              <a:buChar char="-"/>
            </a:pPr>
            <a:r>
              <a:rPr lang="es-ES" sz="900">
                <a:latin typeface="Calibri" pitchFamily="34" charset="0"/>
              </a:rPr>
              <a:t>Discusión</a:t>
            </a:r>
          </a:p>
          <a:p>
            <a:pPr marL="266700" lvl="1" indent="-177800">
              <a:spcBef>
                <a:spcPct val="20000"/>
              </a:spcBef>
              <a:buClr>
                <a:srgbClr val="92AD2E"/>
              </a:buClr>
              <a:buSzPct val="121000"/>
              <a:buFont typeface="Calibri" pitchFamily="34" charset="0"/>
              <a:buChar char="-"/>
            </a:pPr>
            <a:r>
              <a:rPr lang="es-ES" sz="900">
                <a:latin typeface="Calibri" pitchFamily="34" charset="0"/>
              </a:rPr>
              <a:t>Resumen (5 líneas)</a:t>
            </a:r>
          </a:p>
          <a:p>
            <a:pPr marL="266700" lvl="1" indent="-177800">
              <a:spcBef>
                <a:spcPct val="20000"/>
              </a:spcBef>
              <a:buClr>
                <a:srgbClr val="92AD2E"/>
              </a:buClr>
              <a:buSzPct val="121000"/>
              <a:buFont typeface="Calibri" pitchFamily="34" charset="0"/>
              <a:buChar char="-"/>
            </a:pPr>
            <a:r>
              <a:rPr lang="es-ES" sz="900">
                <a:latin typeface="Calibri" pitchFamily="34" charset="0"/>
              </a:rPr>
              <a:t>Bibliografía (máximo 5 referencias)</a:t>
            </a:r>
          </a:p>
        </p:txBody>
      </p:sp>
      <p:sp>
        <p:nvSpPr>
          <p:cNvPr id="14342" name="Subtítulo 2"/>
          <p:cNvSpPr txBox="1">
            <a:spLocks/>
          </p:cNvSpPr>
          <p:nvPr/>
        </p:nvSpPr>
        <p:spPr bwMode="auto">
          <a:xfrm>
            <a:off x="361950" y="3965575"/>
            <a:ext cx="1803400" cy="1184275"/>
          </a:xfrm>
          <a:prstGeom prst="rect">
            <a:avLst/>
          </a:prstGeom>
          <a:solidFill>
            <a:srgbClr val="E6EFC3"/>
          </a:solidFill>
          <a:ln w="9525">
            <a:noFill/>
            <a:miter lim="800000"/>
            <a:headEnd/>
            <a:tailEnd/>
          </a:ln>
        </p:spPr>
        <p:txBody>
          <a:bodyPr lIns="73673" tIns="36837" rIns="73673" bIns="36837"/>
          <a:lstStyle/>
          <a:p>
            <a:pPr marL="266700" lvl="1" indent="-177800" algn="just">
              <a:spcBef>
                <a:spcPct val="20000"/>
              </a:spcBef>
              <a:buClr>
                <a:srgbClr val="92AD2E"/>
              </a:buClr>
              <a:buSzPct val="121000"/>
              <a:buFont typeface="Calibri" pitchFamily="34" charset="0"/>
              <a:buChar char="-"/>
            </a:pPr>
            <a:r>
              <a:rPr lang="es-ES" sz="900">
                <a:latin typeface="Calibri" pitchFamily="34" charset="0"/>
              </a:rPr>
              <a:t>Título</a:t>
            </a:r>
          </a:p>
          <a:p>
            <a:pPr marL="266700" lvl="1" indent="-177800" algn="just">
              <a:spcBef>
                <a:spcPct val="20000"/>
              </a:spcBef>
              <a:buClr>
                <a:srgbClr val="92AD2E"/>
              </a:buClr>
              <a:buSzPct val="121000"/>
              <a:buFont typeface="Calibri" pitchFamily="34" charset="0"/>
              <a:buChar char="-"/>
            </a:pPr>
            <a:r>
              <a:rPr lang="es-ES" sz="900">
                <a:latin typeface="Calibri" pitchFamily="34" charset="0"/>
              </a:rPr>
              <a:t>Antecedentes personales</a:t>
            </a:r>
          </a:p>
          <a:p>
            <a:pPr marL="266700" lvl="1" indent="-177800" algn="just">
              <a:spcBef>
                <a:spcPct val="20000"/>
              </a:spcBef>
              <a:buClr>
                <a:srgbClr val="92AD2E"/>
              </a:buClr>
              <a:buSzPct val="121000"/>
              <a:buFont typeface="Calibri" pitchFamily="34" charset="0"/>
              <a:buChar char="-"/>
            </a:pPr>
            <a:r>
              <a:rPr lang="es-ES" sz="900">
                <a:latin typeface="Calibri" pitchFamily="34" charset="0"/>
              </a:rPr>
              <a:t>Enfermedad actual</a:t>
            </a:r>
          </a:p>
          <a:p>
            <a:pPr marL="266700" lvl="1" indent="-177800" algn="just">
              <a:spcBef>
                <a:spcPct val="20000"/>
              </a:spcBef>
              <a:buClr>
                <a:srgbClr val="92AD2E"/>
              </a:buClr>
              <a:buSzPct val="121000"/>
              <a:buFont typeface="Calibri" pitchFamily="34" charset="0"/>
              <a:buChar char="-"/>
            </a:pPr>
            <a:r>
              <a:rPr lang="es-ES" sz="900">
                <a:latin typeface="Calibri" pitchFamily="34" charset="0"/>
              </a:rPr>
              <a:t>Historia nutricional</a:t>
            </a:r>
          </a:p>
          <a:p>
            <a:pPr marL="266700" lvl="1" indent="-177800" algn="just">
              <a:spcBef>
                <a:spcPct val="20000"/>
              </a:spcBef>
              <a:buClr>
                <a:srgbClr val="92AD2E"/>
              </a:buClr>
              <a:buSzPct val="121000"/>
              <a:buFont typeface="Calibri" pitchFamily="34" charset="0"/>
              <a:buChar char="-"/>
            </a:pPr>
            <a:r>
              <a:rPr lang="es-ES" sz="900">
                <a:latin typeface="Calibri" pitchFamily="34" charset="0"/>
              </a:rPr>
              <a:t>Exploración física</a:t>
            </a:r>
          </a:p>
          <a:p>
            <a:pPr marL="266700" lvl="1" indent="-177800" algn="just">
              <a:spcBef>
                <a:spcPct val="20000"/>
              </a:spcBef>
              <a:buClr>
                <a:srgbClr val="92AD2E"/>
              </a:buClr>
              <a:buSzPct val="121000"/>
              <a:buFont typeface="Calibri" pitchFamily="34" charset="0"/>
              <a:buChar char="-"/>
            </a:pPr>
            <a:r>
              <a:rPr lang="es-ES" sz="900">
                <a:latin typeface="Calibri" pitchFamily="34" charset="0"/>
              </a:rPr>
              <a:t>Pruebas complementaria</a:t>
            </a:r>
            <a:r>
              <a:rPr lang="es-ES" sz="900">
                <a:solidFill>
                  <a:srgbClr val="333333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14343" name="12 CuadroTexto"/>
          <p:cNvSpPr txBox="1">
            <a:spLocks noChangeArrowheads="1"/>
          </p:cNvSpPr>
          <p:nvPr/>
        </p:nvSpPr>
        <p:spPr bwMode="auto">
          <a:xfrm>
            <a:off x="3898900" y="773113"/>
            <a:ext cx="33274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Clr>
                <a:srgbClr val="92AD2E"/>
              </a:buClr>
              <a:buSzPct val="113000"/>
              <a:buFont typeface="Arial" charset="0"/>
              <a:buChar char="•"/>
            </a:pPr>
            <a:r>
              <a:rPr lang="es-ES" sz="1000">
                <a:latin typeface="Calibri" pitchFamily="34" charset="0"/>
              </a:rPr>
              <a:t>Las figuras, tablas y gráficos no son obligatorios; en caso de incluirlos serán como máximo tres, numerados de forma consecutiva en el orden de su primera citación en el texto y se asignará un título breve que describa su contenido, que deberá ir en el pie de la tabla, gráfico o figura.</a:t>
            </a:r>
          </a:p>
          <a:p>
            <a:pPr marL="171450" indent="-171450" algn="just">
              <a:buClr>
                <a:srgbClr val="92AD2E"/>
              </a:buClr>
              <a:buSzPct val="113000"/>
              <a:buFont typeface="Arial" charset="0"/>
              <a:buChar char="•"/>
            </a:pPr>
            <a:r>
              <a:rPr lang="es-ES" sz="1000">
                <a:latin typeface="Calibri" pitchFamily="34" charset="0"/>
              </a:rPr>
              <a:t>La bibliografía se referirá ajustada a la norma Vancouver.</a:t>
            </a:r>
          </a:p>
          <a:p>
            <a:pPr marL="171450" indent="-171450" algn="just">
              <a:buClr>
                <a:srgbClr val="92AD2E"/>
              </a:buClr>
              <a:buSzPct val="113000"/>
              <a:buFont typeface="Arial" charset="0"/>
              <a:buChar char="•"/>
            </a:pPr>
            <a:r>
              <a:rPr lang="es-ES" sz="1000">
                <a:latin typeface="Calibri" pitchFamily="34" charset="0"/>
              </a:rPr>
              <a:t>Se ha formado un Comité para la evaluación de los casos, constituido por 3 miembros del grupo de Nutrición.  </a:t>
            </a:r>
          </a:p>
          <a:p>
            <a:pPr marL="171450" indent="-171450" algn="just">
              <a:buClr>
                <a:srgbClr val="92AD2E"/>
              </a:buClr>
              <a:buSzPct val="113000"/>
              <a:buFont typeface="Arial" charset="0"/>
              <a:buChar char="•"/>
            </a:pPr>
            <a:r>
              <a:rPr lang="es-ES" sz="1000">
                <a:latin typeface="Calibri" pitchFamily="34" charset="0"/>
              </a:rPr>
              <a:t>Para asegurar el anonimato de los casos en su proceso de evaluación, se omitirá el nombre de la institución donde ha sido tratado el paciente, y los datos personales del autor.</a:t>
            </a:r>
          </a:p>
          <a:p>
            <a:pPr marL="171450" indent="-171450" algn="just">
              <a:buClr>
                <a:srgbClr val="92AD2E"/>
              </a:buClr>
              <a:buSzPct val="113000"/>
              <a:buFont typeface="Arial" charset="0"/>
              <a:buChar char="•"/>
            </a:pPr>
            <a:r>
              <a:rPr lang="es-ES" sz="1000">
                <a:latin typeface="Calibri" pitchFamily="34" charset="0"/>
              </a:rPr>
              <a:t>En la evaluación de los casos clínicos, el comité científico valorará el interés y la originalidad del mismo, así como el cumplimiento de estas normas.</a:t>
            </a:r>
          </a:p>
          <a:p>
            <a:pPr marL="171450" indent="-171450" algn="just">
              <a:buClr>
                <a:srgbClr val="92AD2E"/>
              </a:buClr>
              <a:buSzPct val="113000"/>
              <a:buFont typeface="Arial" charset="0"/>
              <a:buChar char="•"/>
            </a:pPr>
            <a:r>
              <a:rPr lang="es-ES" sz="1000">
                <a:latin typeface="Calibri" pitchFamily="34" charset="0"/>
              </a:rPr>
              <a:t>En una de las sesiones interhospitalarias de abril de 2018 (pendiente de fecha exacta) se expondrán los 3 casos clínicos seleccionados como mejores, y se hará entrega de los premios. La duración de la exposición será de 15 minutos por cada caso. Los premios serán:</a:t>
            </a:r>
          </a:p>
          <a:p>
            <a:pPr marL="171450" indent="-171450" algn="just">
              <a:buClr>
                <a:srgbClr val="92AD2E"/>
              </a:buClr>
              <a:buSzPct val="113000"/>
              <a:buFont typeface="Arial" charset="0"/>
              <a:buChar char="•"/>
            </a:pPr>
            <a:endParaRPr lang="es-ES" sz="1000">
              <a:latin typeface="Calibri" pitchFamily="34" charset="0"/>
            </a:endParaRPr>
          </a:p>
          <a:p>
            <a:pPr marL="539750" lvl="1" indent="-171450" algn="just">
              <a:buClr>
                <a:srgbClr val="92AD2E"/>
              </a:buClr>
              <a:buSzPct val="121000"/>
              <a:buFont typeface="Calibri" pitchFamily="34" charset="0"/>
              <a:buChar char="-"/>
            </a:pPr>
            <a:r>
              <a:rPr lang="es-ES" sz="1000">
                <a:latin typeface="Calibri" pitchFamily="34" charset="0"/>
              </a:rPr>
              <a:t>Primer premio		500 euros</a:t>
            </a:r>
          </a:p>
          <a:p>
            <a:pPr marL="539750" lvl="1" indent="-171450" algn="just">
              <a:buClr>
                <a:srgbClr val="92AD2E"/>
              </a:buClr>
              <a:buSzPct val="121000"/>
              <a:buFont typeface="Calibri" pitchFamily="34" charset="0"/>
              <a:buChar char="-"/>
            </a:pPr>
            <a:r>
              <a:rPr lang="es-ES" sz="1000">
                <a:latin typeface="Calibri" pitchFamily="34" charset="0"/>
              </a:rPr>
              <a:t>Segundo premio 		300 euros</a:t>
            </a:r>
          </a:p>
          <a:p>
            <a:pPr marL="539750" lvl="1" indent="-171450" algn="just">
              <a:buClr>
                <a:srgbClr val="92AD2E"/>
              </a:buClr>
              <a:buSzPct val="121000"/>
              <a:buFont typeface="Calibri" pitchFamily="34" charset="0"/>
              <a:buChar char="-"/>
            </a:pPr>
            <a:r>
              <a:rPr lang="es-ES" sz="1000">
                <a:latin typeface="Calibri" pitchFamily="34" charset="0"/>
              </a:rPr>
              <a:t>Tercer premio		200 euros</a:t>
            </a:r>
          </a:p>
          <a:p>
            <a:pPr marL="171450" indent="-171450" algn="just">
              <a:buClr>
                <a:srgbClr val="92AD2E"/>
              </a:buClr>
              <a:buSzPct val="113000"/>
              <a:buFont typeface="Arial" charset="0"/>
              <a:buChar char="•"/>
            </a:pPr>
            <a:endParaRPr lang="es-ES" sz="1000">
              <a:latin typeface="Calibri" pitchFamily="34" charset="0"/>
            </a:endParaRPr>
          </a:p>
        </p:txBody>
      </p:sp>
      <p:sp>
        <p:nvSpPr>
          <p:cNvPr id="14" name="Rectángulo 7"/>
          <p:cNvSpPr/>
          <p:nvPr/>
        </p:nvSpPr>
        <p:spPr>
          <a:xfrm>
            <a:off x="184150" y="163513"/>
            <a:ext cx="3956050" cy="433387"/>
          </a:xfrm>
          <a:prstGeom prst="rect">
            <a:avLst/>
          </a:prstGeom>
        </p:spPr>
        <p:txBody>
          <a:bodyPr lIns="73673" tIns="36837" rIns="73673" bIns="36837"/>
          <a:lstStyle/>
          <a:p>
            <a:pPr defTabSz="368366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" sz="1200" b="1" dirty="0">
                <a:solidFill>
                  <a:srgbClr val="0A53A4"/>
                </a:solidFill>
                <a:latin typeface="+mj-lt"/>
                <a:cs typeface="Interstate Thin"/>
              </a:rPr>
              <a:t>NORMAS DE REDACCIÓN DE LOS CASOS CLÍNICOS DE PACIENTES CON SOPORTE NUTRICIONAL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320</Words>
  <Application>Microsoft Office PowerPoint</Application>
  <PresentationFormat>Personalizado</PresentationFormat>
  <Paragraphs>31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sigfrid</dc:creator>
  <cp:lastModifiedBy>José Luis</cp:lastModifiedBy>
  <cp:revision>58</cp:revision>
  <cp:lastPrinted>2017-09-08T09:53:40Z</cp:lastPrinted>
  <dcterms:created xsi:type="dcterms:W3CDTF">2015-10-13T16:56:28Z</dcterms:created>
  <dcterms:modified xsi:type="dcterms:W3CDTF">2017-12-18T13:36:49Z</dcterms:modified>
</cp:coreProperties>
</file>